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Average" panose="020B0604020202020204" charset="0"/>
      <p:regular r:id="rId19"/>
    </p:embeddedFont>
    <p:embeddedFont>
      <p:font typeface="Lato" panose="020F0502020204030203" pitchFamily="34" charset="0"/>
      <p:regular r:id="rId20"/>
      <p:bold r:id="rId21"/>
      <p:italic r:id="rId22"/>
      <p:boldItalic r:id="rId23"/>
    </p:embeddedFont>
    <p:embeddedFont>
      <p:font typeface="Montserrat" panose="00000500000000000000" pitchFamily="2" charset="0"/>
      <p:regular r:id="rId24"/>
      <p:bold r:id="rId25"/>
      <p:italic r:id="rId26"/>
      <p:boldItalic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c74199e80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c74199e80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2c74199e80f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2c74199e80f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f87997393_0_1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2c74199e80f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2c74199e80f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2c74199e80f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2c74199e80f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2c74199e80f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2c74199e80f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2c74199e80f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2c74199e80f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2c74199e80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c74199e80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c74199e80f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c74199e80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2c74199e80f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2c74199e80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c74199e80f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c74199e80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2c74199e80f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c74199e80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c74199e80f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c74199e80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‹N›</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it"/>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slide" Target="slide14.xml"/><Relationship Id="rId3" Type="http://schemas.openxmlformats.org/officeDocument/2006/relationships/slide" Target="slide3.xml"/><Relationship Id="rId7" Type="http://schemas.openxmlformats.org/officeDocument/2006/relationships/slide" Target="slide12.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7.xml"/><Relationship Id="rId5" Type="http://schemas.openxmlformats.org/officeDocument/2006/relationships/slide" Target="slide5.xml"/><Relationship Id="rId10" Type="http://schemas.openxmlformats.org/officeDocument/2006/relationships/slide" Target="slide16.xml"/><Relationship Id="rId4" Type="http://schemas.openxmlformats.org/officeDocument/2006/relationships/slide" Target="slide4.xml"/><Relationship Id="rId9" Type="http://schemas.openxmlformats.org/officeDocument/2006/relationships/slide" Target="slide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Presentazione</a:t>
            </a:r>
            <a:endParaRPr/>
          </a:p>
          <a:p>
            <a:pPr marL="0" lvl="0" indent="0" algn="l" rtl="0">
              <a:spcBef>
                <a:spcPts val="0"/>
              </a:spcBef>
              <a:spcAft>
                <a:spcPts val="0"/>
              </a:spcAft>
              <a:buNone/>
            </a:pPr>
            <a:r>
              <a:rPr lang="it"/>
              <a:t>modello Ordis</a:t>
            </a:r>
            <a:endParaRPr/>
          </a:p>
        </p:txBody>
      </p:sp>
      <p:sp>
        <p:nvSpPr>
          <p:cNvPr id="229" name="Google Shape;229;p17"/>
          <p:cNvSpPr txBox="1">
            <a:spLocks noGrp="1"/>
          </p:cNvSpPr>
          <p:nvPr>
            <p:ph type="subTitle" idx="1"/>
          </p:nvPr>
        </p:nvSpPr>
        <p:spPr>
          <a:xfrm>
            <a:off x="5083950" y="3924925"/>
            <a:ext cx="3938400" cy="5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Emanuele Muzio 0766230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problema: pianificazione</a:t>
            </a:r>
            <a:endParaRPr/>
          </a:p>
        </p:txBody>
      </p:sp>
      <p:sp>
        <p:nvSpPr>
          <p:cNvPr id="285" name="Google Shape;285;p26"/>
          <p:cNvSpPr txBox="1">
            <a:spLocks noGrp="1"/>
          </p:cNvSpPr>
          <p:nvPr>
            <p:ph type="body" idx="1"/>
          </p:nvPr>
        </p:nvSpPr>
        <p:spPr>
          <a:xfrm>
            <a:off x="1297500" y="886450"/>
            <a:ext cx="68076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Successivamente, in ogni momento, il nostro agente dovrà controllare il suo stato e la lista dei goal per decidere le azioni da effettuare e in quale stato transitare, oltre a pianificare una nuova destinazione.</a:t>
            </a:r>
            <a:endParaRPr/>
          </a:p>
          <a:p>
            <a:pPr marL="0" lvl="0" indent="0" algn="l" rtl="0">
              <a:spcBef>
                <a:spcPts val="1600"/>
              </a:spcBef>
              <a:spcAft>
                <a:spcPts val="1600"/>
              </a:spcAft>
              <a:buNone/>
            </a:pPr>
            <a:endParaRPr/>
          </a:p>
        </p:txBody>
      </p:sp>
      <p:sp>
        <p:nvSpPr>
          <p:cNvPr id="286" name="Google Shape;286;p26"/>
          <p:cNvSpPr txBox="1">
            <a:spLocks noGrp="1"/>
          </p:cNvSpPr>
          <p:nvPr>
            <p:ph type="body" idx="1"/>
          </p:nvPr>
        </p:nvSpPr>
        <p:spPr>
          <a:xfrm>
            <a:off x="1367700" y="1883575"/>
            <a:ext cx="5985900" cy="2806500"/>
          </a:xfrm>
          <a:prstGeom prst="rect">
            <a:avLst/>
          </a:prstGeom>
          <a:solidFill>
            <a:schemeClr val="lt1"/>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50000"/>
              </a:lnSpc>
              <a:spcBef>
                <a:spcPts val="0"/>
              </a:spcBef>
              <a:spcAft>
                <a:spcPts val="0"/>
              </a:spcAft>
              <a:buNone/>
            </a:pPr>
            <a:r>
              <a:rPr lang="it" sz="1400">
                <a:solidFill>
                  <a:schemeClr val="dk1"/>
                </a:solidFill>
              </a:rPr>
              <a:t>void Update(){</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//check if goal can be reached AND if the goal was reached</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if(ordis.pathStatus == PathComplete &amp;&amp; ordis.remainingDistance &lt; 0.1){</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searchState = false;</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goalsList.Remove(0);</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if(!goalsList.empty()){</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ordis.SetDestination(goalsList[0]);</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searchState = true;</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a:t>
            </a:r>
            <a:endParaRPr sz="1400">
              <a:solidFill>
                <a:schemeClr val="dk1"/>
              </a:solidFill>
            </a:endParaRPr>
          </a:p>
          <a:p>
            <a:pPr marL="0" lvl="0" indent="0" algn="l" rtl="0">
              <a:lnSpc>
                <a:spcPct val="50000"/>
              </a:lnSpc>
              <a:spcBef>
                <a:spcPts val="1600"/>
              </a:spcBef>
              <a:spcAft>
                <a:spcPts val="1600"/>
              </a:spcAft>
              <a:buNone/>
            </a:pPr>
            <a:endParaRPr sz="14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problema: pianificazione</a:t>
            </a:r>
            <a:endParaRPr/>
          </a:p>
        </p:txBody>
      </p:sp>
      <p:sp>
        <p:nvSpPr>
          <p:cNvPr id="292" name="Google Shape;292;p27"/>
          <p:cNvSpPr txBox="1">
            <a:spLocks noGrp="1"/>
          </p:cNvSpPr>
          <p:nvPr>
            <p:ph type="body" idx="1"/>
          </p:nvPr>
        </p:nvSpPr>
        <p:spPr>
          <a:xfrm>
            <a:off x="1297500" y="886450"/>
            <a:ext cx="6807600" cy="797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it"/>
              <a:t>Situazione di partenza in cui l’agente non è effettivamente nello stato di ricerca, ma ha dei nodi da esplorare.</a:t>
            </a:r>
            <a:endParaRPr/>
          </a:p>
        </p:txBody>
      </p:sp>
      <p:sp>
        <p:nvSpPr>
          <p:cNvPr id="293" name="Google Shape;293;p27"/>
          <p:cNvSpPr txBox="1">
            <a:spLocks noGrp="1"/>
          </p:cNvSpPr>
          <p:nvPr>
            <p:ph type="body" idx="1"/>
          </p:nvPr>
        </p:nvSpPr>
        <p:spPr>
          <a:xfrm>
            <a:off x="1367700" y="1883575"/>
            <a:ext cx="5985900" cy="1878900"/>
          </a:xfrm>
          <a:prstGeom prst="rect">
            <a:avLst/>
          </a:prstGeom>
          <a:solidFill>
            <a:schemeClr val="lt1"/>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50000"/>
              </a:lnSpc>
              <a:spcBef>
                <a:spcPts val="0"/>
              </a:spcBef>
              <a:spcAft>
                <a:spcPts val="0"/>
              </a:spcAft>
              <a:buNone/>
            </a:pPr>
            <a:r>
              <a:rPr lang="it" sz="1400">
                <a:solidFill>
                  <a:schemeClr val="dk1"/>
                </a:solidFill>
              </a:rPr>
              <a:t>else{</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if(!goalsList.empty()){</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searchState = true;</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ordis.SetDestination(goalsList[0]);</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a:t>
            </a:r>
            <a:endParaRPr sz="1400">
              <a:solidFill>
                <a:schemeClr val="dk1"/>
              </a:solidFill>
            </a:endParaRPr>
          </a:p>
          <a:p>
            <a:pPr marL="0" lvl="0" indent="0" algn="l" rtl="0">
              <a:lnSpc>
                <a:spcPct val="50000"/>
              </a:lnSpc>
              <a:spcBef>
                <a:spcPts val="1600"/>
              </a:spcBef>
              <a:spcAft>
                <a:spcPts val="1600"/>
              </a:spcAft>
              <a:buNone/>
            </a:pPr>
            <a:r>
              <a:rPr lang="it" sz="1400">
                <a:solidFill>
                  <a:schemeClr val="dk1"/>
                </a:solidFill>
              </a:rPr>
              <a:t>}</a:t>
            </a:r>
            <a:endParaRPr sz="14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8"/>
          <p:cNvSpPr txBox="1">
            <a:spLocks noGrp="1"/>
          </p:cNvSpPr>
          <p:nvPr>
            <p:ph type="title"/>
          </p:nvPr>
        </p:nvSpPr>
        <p:spPr>
          <a:xfrm>
            <a:off x="1297500" y="393750"/>
            <a:ext cx="70389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modello</a:t>
            </a:r>
            <a:endParaRPr/>
          </a:p>
        </p:txBody>
      </p:sp>
      <p:sp>
        <p:nvSpPr>
          <p:cNvPr id="299" name="Google Shape;299;p28"/>
          <p:cNvSpPr txBox="1"/>
          <p:nvPr/>
        </p:nvSpPr>
        <p:spPr>
          <a:xfrm>
            <a:off x="922900" y="3123413"/>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600">
                <a:solidFill>
                  <a:srgbClr val="FFFFFF"/>
                </a:solidFill>
                <a:latin typeface="Montserrat"/>
                <a:ea typeface="Montserrat"/>
                <a:cs typeface="Montserrat"/>
                <a:sym typeface="Montserrat"/>
              </a:rPr>
              <a:t>SS Task</a:t>
            </a:r>
            <a:endParaRPr/>
          </a:p>
        </p:txBody>
      </p:sp>
      <p:sp>
        <p:nvSpPr>
          <p:cNvPr id="300" name="Google Shape;300;p28"/>
          <p:cNvSpPr txBox="1"/>
          <p:nvPr/>
        </p:nvSpPr>
        <p:spPr>
          <a:xfrm>
            <a:off x="922900" y="3544765"/>
            <a:ext cx="1991400" cy="69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t" sz="1000">
                <a:solidFill>
                  <a:srgbClr val="D9D9D9"/>
                </a:solidFill>
                <a:latin typeface="Lato"/>
                <a:ea typeface="Lato"/>
                <a:cs typeface="Lato"/>
                <a:sym typeface="Lato"/>
              </a:rPr>
              <a:t>Ordis ha ricevuto l’esito del task di SS, può procedere alla pianificazione.</a:t>
            </a:r>
            <a:endParaRPr sz="1000">
              <a:solidFill>
                <a:srgbClr val="D9D9D9"/>
              </a:solidFill>
              <a:latin typeface="Lato"/>
              <a:ea typeface="Lato"/>
              <a:cs typeface="Lato"/>
              <a:sym typeface="Lato"/>
            </a:endParaRPr>
          </a:p>
        </p:txBody>
      </p:sp>
      <p:sp>
        <p:nvSpPr>
          <p:cNvPr id="301" name="Google Shape;301;p28"/>
          <p:cNvSpPr txBox="1"/>
          <p:nvPr/>
        </p:nvSpPr>
        <p:spPr>
          <a:xfrm>
            <a:off x="922900" y="1791650"/>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600">
                <a:solidFill>
                  <a:srgbClr val="FFFFFF"/>
                </a:solidFill>
                <a:latin typeface="Montserrat"/>
                <a:ea typeface="Montserrat"/>
                <a:cs typeface="Montserrat"/>
                <a:sym typeface="Montserrat"/>
              </a:rPr>
              <a:t>Stop</a:t>
            </a:r>
            <a:endParaRPr/>
          </a:p>
        </p:txBody>
      </p:sp>
      <p:sp>
        <p:nvSpPr>
          <p:cNvPr id="302" name="Google Shape;302;p28"/>
          <p:cNvSpPr txBox="1"/>
          <p:nvPr/>
        </p:nvSpPr>
        <p:spPr>
          <a:xfrm>
            <a:off x="922900" y="2213003"/>
            <a:ext cx="1991400" cy="69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t" sz="1000">
                <a:solidFill>
                  <a:schemeClr val="dk2"/>
                </a:solidFill>
                <a:latin typeface="Lato"/>
                <a:ea typeface="Lato"/>
                <a:cs typeface="Lato"/>
                <a:sym typeface="Lato"/>
              </a:rPr>
              <a:t>Ordis non si muove, è però pronto ad accettare un input valido.</a:t>
            </a:r>
            <a:endParaRPr sz="1000">
              <a:solidFill>
                <a:srgbClr val="D9D9D9"/>
              </a:solidFill>
              <a:latin typeface="Lato"/>
              <a:ea typeface="Lato"/>
              <a:cs typeface="Lato"/>
              <a:sym typeface="Lato"/>
            </a:endParaRPr>
          </a:p>
        </p:txBody>
      </p:sp>
      <p:sp>
        <p:nvSpPr>
          <p:cNvPr id="303" name="Google Shape;303;p28"/>
          <p:cNvSpPr txBox="1"/>
          <p:nvPr/>
        </p:nvSpPr>
        <p:spPr>
          <a:xfrm>
            <a:off x="6548585" y="19073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600">
                <a:solidFill>
                  <a:srgbClr val="FFFFFF"/>
                </a:solidFill>
                <a:latin typeface="Montserrat"/>
                <a:ea typeface="Montserrat"/>
                <a:cs typeface="Montserrat"/>
                <a:sym typeface="Montserrat"/>
              </a:rPr>
              <a:t>Visita goal</a:t>
            </a:r>
            <a:endParaRPr/>
          </a:p>
        </p:txBody>
      </p:sp>
      <p:sp>
        <p:nvSpPr>
          <p:cNvPr id="304" name="Google Shape;304;p28"/>
          <p:cNvSpPr txBox="1"/>
          <p:nvPr/>
        </p:nvSpPr>
        <p:spPr>
          <a:xfrm>
            <a:off x="6548585" y="2328678"/>
            <a:ext cx="1991400" cy="69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it" sz="1000">
                <a:solidFill>
                  <a:schemeClr val="dk2"/>
                </a:solidFill>
                <a:latin typeface="Lato"/>
                <a:ea typeface="Lato"/>
                <a:cs typeface="Lato"/>
                <a:sym typeface="Lato"/>
              </a:rPr>
              <a:t>Visito ricorsivamente i goal, pianificando a ogni visita effettuata il nuovo percorso.</a:t>
            </a:r>
            <a:endParaRPr sz="1000">
              <a:solidFill>
                <a:schemeClr val="dk2"/>
              </a:solidFill>
              <a:latin typeface="Lato"/>
              <a:ea typeface="Lato"/>
              <a:cs typeface="Lato"/>
              <a:sym typeface="Lato"/>
            </a:endParaRPr>
          </a:p>
          <a:p>
            <a:pPr marL="0" lvl="0" indent="0" algn="l" rtl="0">
              <a:lnSpc>
                <a:spcPct val="115000"/>
              </a:lnSpc>
              <a:spcBef>
                <a:spcPts val="1600"/>
              </a:spcBef>
              <a:spcAft>
                <a:spcPts val="1600"/>
              </a:spcAft>
              <a:buNone/>
            </a:pPr>
            <a:endParaRPr sz="1000">
              <a:solidFill>
                <a:srgbClr val="D9D9D9"/>
              </a:solidFill>
              <a:latin typeface="Lato"/>
              <a:ea typeface="Lato"/>
              <a:cs typeface="Lato"/>
              <a:sym typeface="Lato"/>
            </a:endParaRPr>
          </a:p>
        </p:txBody>
      </p:sp>
      <p:sp>
        <p:nvSpPr>
          <p:cNvPr id="305" name="Google Shape;305;p28"/>
          <p:cNvSpPr txBox="1"/>
          <p:nvPr/>
        </p:nvSpPr>
        <p:spPr>
          <a:xfrm>
            <a:off x="6548573" y="3320125"/>
            <a:ext cx="21888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it" sz="1600">
                <a:solidFill>
                  <a:srgbClr val="FFFFFF"/>
                </a:solidFill>
                <a:latin typeface="Montserrat"/>
                <a:ea typeface="Montserrat"/>
                <a:cs typeface="Montserrat"/>
                <a:sym typeface="Montserrat"/>
              </a:rPr>
              <a:t>Pianifica</a:t>
            </a:r>
            <a:endParaRPr/>
          </a:p>
        </p:txBody>
      </p:sp>
      <p:sp>
        <p:nvSpPr>
          <p:cNvPr id="306" name="Google Shape;306;p28"/>
          <p:cNvSpPr txBox="1"/>
          <p:nvPr/>
        </p:nvSpPr>
        <p:spPr>
          <a:xfrm>
            <a:off x="6548585" y="3741478"/>
            <a:ext cx="1991400" cy="69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it" sz="1000">
                <a:solidFill>
                  <a:schemeClr val="dk2"/>
                </a:solidFill>
                <a:latin typeface="Lato"/>
                <a:ea typeface="Lato"/>
                <a:cs typeface="Lato"/>
                <a:sym typeface="Lato"/>
              </a:rPr>
              <a:t>Ricerca delle posizioni dei goal e ordinamento</a:t>
            </a:r>
            <a:endParaRPr sz="1000">
              <a:solidFill>
                <a:schemeClr val="dk2"/>
              </a:solidFill>
              <a:latin typeface="Lato"/>
              <a:ea typeface="Lato"/>
              <a:cs typeface="Lato"/>
              <a:sym typeface="Lato"/>
            </a:endParaRPr>
          </a:p>
          <a:p>
            <a:pPr marL="0" lvl="0" indent="0" algn="l" rtl="0">
              <a:lnSpc>
                <a:spcPct val="115000"/>
              </a:lnSpc>
              <a:spcBef>
                <a:spcPts val="1600"/>
              </a:spcBef>
              <a:spcAft>
                <a:spcPts val="1600"/>
              </a:spcAft>
              <a:buNone/>
            </a:pPr>
            <a:endParaRPr sz="1000">
              <a:solidFill>
                <a:srgbClr val="D9D9D9"/>
              </a:solidFill>
              <a:latin typeface="Lato"/>
              <a:ea typeface="Lato"/>
              <a:cs typeface="Lato"/>
              <a:sym typeface="Lato"/>
            </a:endParaRPr>
          </a:p>
        </p:txBody>
      </p:sp>
      <p:cxnSp>
        <p:nvCxnSpPr>
          <p:cNvPr id="307" name="Google Shape;307;p28"/>
          <p:cNvCxnSpPr/>
          <p:nvPr/>
        </p:nvCxnSpPr>
        <p:spPr>
          <a:xfrm flipH="1">
            <a:off x="780745" y="16418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308" name="Google Shape;308;p28"/>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309" name="Google Shape;309;p28"/>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310" name="Google Shape;310;p28"/>
          <p:cNvCxnSpPr/>
          <p:nvPr/>
        </p:nvCxnSpPr>
        <p:spPr>
          <a:xfrm flipH="1">
            <a:off x="780745" y="445517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311" name="Google Shape;311;p28"/>
          <p:cNvSpPr/>
          <p:nvPr/>
        </p:nvSpPr>
        <p:spPr>
          <a:xfrm>
            <a:off x="3171573" y="1660783"/>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8"/>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28"/>
          <p:cNvGrpSpPr/>
          <p:nvPr/>
        </p:nvGrpSpPr>
        <p:grpSpPr>
          <a:xfrm>
            <a:off x="3078687" y="2700858"/>
            <a:ext cx="737729" cy="737729"/>
            <a:chOff x="2920647" y="2157958"/>
            <a:chExt cx="827700" cy="827700"/>
          </a:xfrm>
        </p:grpSpPr>
        <p:sp>
          <p:nvSpPr>
            <p:cNvPr id="316" name="Google Shape;316;p28"/>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 name="Google Shape;318;p28"/>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319" name="Google Shape;319;p28"/>
          <p:cNvGrpSpPr/>
          <p:nvPr/>
        </p:nvGrpSpPr>
        <p:grpSpPr>
          <a:xfrm rot="-5400000">
            <a:off x="4225338" y="3802929"/>
            <a:ext cx="737729" cy="737729"/>
            <a:chOff x="2920647" y="2157958"/>
            <a:chExt cx="827700" cy="827700"/>
          </a:xfrm>
        </p:grpSpPr>
        <p:sp>
          <p:nvSpPr>
            <p:cNvPr id="320" name="Google Shape;320;p28"/>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 name="Google Shape;322;p28"/>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323" name="Google Shape;323;p28"/>
          <p:cNvGrpSpPr/>
          <p:nvPr/>
        </p:nvGrpSpPr>
        <p:grpSpPr>
          <a:xfrm>
            <a:off x="5313093" y="2700655"/>
            <a:ext cx="737804" cy="737804"/>
            <a:chOff x="5428888" y="2158023"/>
            <a:chExt cx="828900" cy="828900"/>
          </a:xfrm>
        </p:grpSpPr>
        <p:sp>
          <p:nvSpPr>
            <p:cNvPr id="324" name="Google Shape;324;p28"/>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8"/>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28"/>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327" name="Google Shape;327;p28"/>
          <p:cNvGrpSpPr/>
          <p:nvPr/>
        </p:nvGrpSpPr>
        <p:grpSpPr>
          <a:xfrm rot="5400000">
            <a:off x="4193370" y="1569752"/>
            <a:ext cx="737729" cy="737729"/>
            <a:chOff x="2920647" y="2157958"/>
            <a:chExt cx="827700" cy="827700"/>
          </a:xfrm>
        </p:grpSpPr>
        <p:sp>
          <p:nvSpPr>
            <p:cNvPr id="328" name="Google Shape;328;p28"/>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8"/>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 name="Google Shape;330;p28"/>
          <p:cNvSpPr txBox="1"/>
          <p:nvPr/>
        </p:nvSpPr>
        <p:spPr>
          <a:xfrm>
            <a:off x="4320431" y="17650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331" name="Google Shape;331;p28"/>
          <p:cNvSpPr/>
          <p:nvPr/>
        </p:nvSpPr>
        <p:spPr>
          <a:xfrm>
            <a:off x="37537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8"/>
          <p:cNvSpPr txBox="1"/>
          <p:nvPr/>
        </p:nvSpPr>
        <p:spPr>
          <a:xfrm>
            <a:off x="1297500" y="837300"/>
            <a:ext cx="6784200" cy="69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it" sz="1300">
                <a:solidFill>
                  <a:srgbClr val="D9D9D9"/>
                </a:solidFill>
                <a:latin typeface="Lato"/>
                <a:ea typeface="Lato"/>
                <a:cs typeface="Lato"/>
                <a:sym typeface="Lato"/>
              </a:rPr>
              <a:t>Possiamo immaginare Ordis come un automa a stati finiti (FSA) che viaggia dallo stato ricerca, allo stato di spostamento a quello di pianificazione. Formalmente, attraversa ciclicamente 4 stati</a:t>
            </a:r>
            <a:endParaRPr sz="1300">
              <a:solidFill>
                <a:srgbClr val="D9D9D9"/>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29"/>
          <p:cNvSpPr txBox="1">
            <a:spLocks noGrp="1"/>
          </p:cNvSpPr>
          <p:nvPr>
            <p:ph type="title"/>
          </p:nvPr>
        </p:nvSpPr>
        <p:spPr>
          <a:xfrm>
            <a:off x="1297500" y="393750"/>
            <a:ext cx="7038900" cy="57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modello</a:t>
            </a:r>
            <a:endParaRPr/>
          </a:p>
        </p:txBody>
      </p:sp>
      <p:sp>
        <p:nvSpPr>
          <p:cNvPr id="338" name="Google Shape;338;p29"/>
          <p:cNvSpPr txBox="1"/>
          <p:nvPr/>
        </p:nvSpPr>
        <p:spPr>
          <a:xfrm>
            <a:off x="1297500" y="837300"/>
            <a:ext cx="6784200" cy="69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sz="1300">
              <a:solidFill>
                <a:srgbClr val="D9D9D9"/>
              </a:solidFill>
              <a:latin typeface="Lato"/>
              <a:ea typeface="Lato"/>
              <a:cs typeface="Lato"/>
              <a:sym typeface="Lato"/>
            </a:endParaRPr>
          </a:p>
        </p:txBody>
      </p:sp>
      <p:pic>
        <p:nvPicPr>
          <p:cNvPr id="339" name="Google Shape;339;p29" descr="Immagine che contiene diagramma, cerchio, linea, testo&#10;&#10;Descrizione generata automaticamente"/>
          <p:cNvPicPr preferRelativeResize="0"/>
          <p:nvPr/>
        </p:nvPicPr>
        <p:blipFill>
          <a:blip r:embed="rId3">
            <a:alphaModFix/>
          </a:blip>
          <a:stretch>
            <a:fillRect/>
          </a:stretch>
        </p:blipFill>
        <p:spPr>
          <a:xfrm>
            <a:off x="1385450" y="1305700"/>
            <a:ext cx="6115050" cy="2971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Possibili estensioni</a:t>
            </a:r>
            <a:endParaRPr/>
          </a:p>
        </p:txBody>
      </p:sp>
      <p:sp>
        <p:nvSpPr>
          <p:cNvPr id="345" name="Google Shape;345;p30"/>
          <p:cNvSpPr txBox="1">
            <a:spLocks noGrp="1"/>
          </p:cNvSpPr>
          <p:nvPr>
            <p:ph type="body" idx="1"/>
          </p:nvPr>
        </p:nvSpPr>
        <p:spPr>
          <a:xfrm>
            <a:off x="1297500" y="1143775"/>
            <a:ext cx="7038900" cy="385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modello, che è stato volutamente mantenuto semplice per potersi specializzare poi su problemi specifici, ha la potenzialità di poter essere usato come base di partenza risolutiva per diverse situazioni, per esempio:</a:t>
            </a:r>
            <a:endParaRPr/>
          </a:p>
          <a:p>
            <a:pPr marL="457200" lvl="0" indent="-311150" algn="l" rtl="0">
              <a:lnSpc>
                <a:spcPct val="115000"/>
              </a:lnSpc>
              <a:spcBef>
                <a:spcPts val="1600"/>
              </a:spcBef>
              <a:spcAft>
                <a:spcPts val="0"/>
              </a:spcAft>
              <a:buSzPts val="1300"/>
              <a:buChar char="-"/>
            </a:pPr>
            <a:r>
              <a:rPr lang="it"/>
              <a:t>soccorso dei civili in zone di guerra;</a:t>
            </a:r>
            <a:endParaRPr/>
          </a:p>
          <a:p>
            <a:pPr marL="457200" lvl="0" indent="-311150" algn="l" rtl="0">
              <a:lnSpc>
                <a:spcPct val="115000"/>
              </a:lnSpc>
              <a:spcBef>
                <a:spcPts val="0"/>
              </a:spcBef>
              <a:spcAft>
                <a:spcPts val="0"/>
              </a:spcAft>
              <a:buSzPts val="1300"/>
              <a:buChar char="-"/>
            </a:pPr>
            <a:r>
              <a:rPr lang="it"/>
              <a:t>assistenza a persona con mobilità ridotta (recupero oggetti come medicinali, cibo, ecc. sparsi per la casa);</a:t>
            </a:r>
            <a:endParaRPr/>
          </a:p>
          <a:p>
            <a:pPr marL="457200" lvl="0" indent="-311150" algn="l" rtl="0">
              <a:lnSpc>
                <a:spcPct val="115000"/>
              </a:lnSpc>
              <a:spcBef>
                <a:spcPts val="0"/>
              </a:spcBef>
              <a:spcAft>
                <a:spcPts val="0"/>
              </a:spcAft>
              <a:buSzPts val="1300"/>
              <a:buChar char="-"/>
            </a:pPr>
            <a:r>
              <a:rPr lang="it"/>
              <a:t>mappatura di ambienti;</a:t>
            </a:r>
            <a:endParaRPr/>
          </a:p>
          <a:p>
            <a:pPr marL="457200" lvl="0" indent="-311150" algn="l" rtl="0">
              <a:lnSpc>
                <a:spcPct val="115000"/>
              </a:lnSpc>
              <a:spcBef>
                <a:spcPts val="0"/>
              </a:spcBef>
              <a:spcAft>
                <a:spcPts val="0"/>
              </a:spcAft>
              <a:buSzPts val="1300"/>
              <a:buChar char="-"/>
            </a:pPr>
            <a:r>
              <a:rPr lang="it"/>
              <a:t>raccolta rifiuti;</a:t>
            </a:r>
            <a:endParaRPr/>
          </a:p>
          <a:p>
            <a:pPr marL="0" lvl="0" indent="0" algn="l" rtl="0">
              <a:lnSpc>
                <a:spcPct val="115000"/>
              </a:lnSpc>
              <a:spcBef>
                <a:spcPts val="1600"/>
              </a:spcBef>
              <a:spcAft>
                <a:spcPts val="1600"/>
              </a:spcAft>
              <a:buNone/>
            </a:pPr>
            <a:r>
              <a:rPr lang="it"/>
              <a:t>In particolare, un aspetto interessante potrebbe essere l’aggiunta di una componente di Computer Vision per estendere il modello e usarlo in ambienti sconosciuti per mapparli, esplorarli, e fare un riconoscimento dinamico dei goal con l’ausilio dei task di classificazione.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1"/>
          <p:cNvSpPr txBox="1">
            <a:spLocks noGrp="1"/>
          </p:cNvSpPr>
          <p:nvPr>
            <p:ph type="title"/>
          </p:nvPr>
        </p:nvSpPr>
        <p:spPr>
          <a:xfrm>
            <a:off x="1297500" y="393750"/>
            <a:ext cx="7038900" cy="65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Esempio</a:t>
            </a:r>
            <a:endParaRPr/>
          </a:p>
        </p:txBody>
      </p:sp>
      <p:pic>
        <p:nvPicPr>
          <p:cNvPr id="4" name="2024-03-28 23-09-39">
            <a:hlinkClick r:id="" action="ppaction://media"/>
            <a:extLst>
              <a:ext uri="{FF2B5EF4-FFF2-40B4-BE49-F238E27FC236}">
                <a16:creationId xmlns:a16="http://schemas.microsoft.com/office/drawing/2014/main" id="{2AF705FE-8285-A3B1-D37B-C326ADB6339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54728" y="940061"/>
            <a:ext cx="6535423" cy="36761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6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2"/>
          <p:cNvSpPr txBox="1">
            <a:spLocks noGrp="1"/>
          </p:cNvSpPr>
          <p:nvPr>
            <p:ph type="title"/>
          </p:nvPr>
        </p:nvSpPr>
        <p:spPr>
          <a:xfrm>
            <a:off x="1297500" y="393750"/>
            <a:ext cx="7038900" cy="65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dirty="0"/>
              <a:t>Manuale</a:t>
            </a:r>
            <a:endParaRPr dirty="0"/>
          </a:p>
        </p:txBody>
      </p:sp>
      <p:sp>
        <p:nvSpPr>
          <p:cNvPr id="357" name="Google Shape;357;p32"/>
          <p:cNvSpPr txBox="1">
            <a:spLocks noGrp="1"/>
          </p:cNvSpPr>
          <p:nvPr>
            <p:ph type="body" idx="1"/>
          </p:nvPr>
        </p:nvSpPr>
        <p:spPr>
          <a:xfrm>
            <a:off x="1297500" y="1143775"/>
            <a:ext cx="7038900" cy="38517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it"/>
              <a:t>Premere T per attivare la console e scrivere l’input</a:t>
            </a:r>
            <a:endParaRPr/>
          </a:p>
          <a:p>
            <a:pPr marL="457200" lvl="0" indent="-311150" algn="l" rtl="0">
              <a:lnSpc>
                <a:spcPct val="115000"/>
              </a:lnSpc>
              <a:spcBef>
                <a:spcPts val="0"/>
              </a:spcBef>
              <a:spcAft>
                <a:spcPts val="0"/>
              </a:spcAft>
              <a:buSzPts val="1300"/>
              <a:buChar char="-"/>
            </a:pPr>
            <a:r>
              <a:rPr lang="it"/>
              <a:t>Premere Tab per switchare tra camera in prima e terza persona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p:nvPr/>
        </p:nvSpPr>
        <p:spPr>
          <a:xfrm>
            <a:off x="1297500" y="1132625"/>
            <a:ext cx="7038900" cy="48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2400">
                <a:solidFill>
                  <a:srgbClr val="FFFFFF"/>
                </a:solidFill>
                <a:latin typeface="Montserrat"/>
                <a:ea typeface="Montserrat"/>
                <a:cs typeface="Montserrat"/>
                <a:sym typeface="Montserrat"/>
              </a:rPr>
              <a:t>SOMMARIO</a:t>
            </a:r>
            <a:endParaRPr sz="2400">
              <a:solidFill>
                <a:srgbClr val="FFFFFF"/>
              </a:solidFill>
              <a:latin typeface="Montserrat"/>
              <a:ea typeface="Montserrat"/>
              <a:cs typeface="Montserrat"/>
              <a:sym typeface="Montserrat"/>
            </a:endParaRPr>
          </a:p>
        </p:txBody>
      </p:sp>
      <p:sp>
        <p:nvSpPr>
          <p:cNvPr id="235" name="Google Shape;235;p18"/>
          <p:cNvSpPr txBox="1"/>
          <p:nvPr/>
        </p:nvSpPr>
        <p:spPr>
          <a:xfrm>
            <a:off x="1059450" y="1677100"/>
            <a:ext cx="4473900" cy="2308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800">
              <a:solidFill>
                <a:srgbClr val="FFFFFF"/>
              </a:solidFill>
              <a:latin typeface="Average"/>
              <a:ea typeface="Average"/>
              <a:cs typeface="Average"/>
              <a:sym typeface="Average"/>
            </a:endParaRPr>
          </a:p>
          <a:p>
            <a:pPr marL="457200" lvl="0" indent="-317500" algn="l" rtl="0">
              <a:lnSpc>
                <a:spcPct val="100000"/>
              </a:lnSpc>
              <a:spcBef>
                <a:spcPts val="900"/>
              </a:spcBef>
              <a:spcAft>
                <a:spcPts val="0"/>
              </a:spcAft>
              <a:buClr>
                <a:srgbClr val="FFFFFF"/>
              </a:buClr>
              <a:buSzPts val="1400"/>
              <a:buFont typeface="Montserrat"/>
              <a:buChar char="●"/>
            </a:pPr>
            <a:r>
              <a:rPr lang="it" u="sng">
                <a:solidFill>
                  <a:schemeClr val="hlink"/>
                </a:solidFill>
                <a:latin typeface="Montserrat"/>
                <a:ea typeface="Montserrat"/>
                <a:cs typeface="Montserrat"/>
                <a:sym typeface="Montserrat"/>
                <a:hlinkClick r:id="rId3" action="ppaction://hlinksldjump"/>
              </a:rPr>
              <a:t>Panoramica</a:t>
            </a:r>
            <a:endParaRPr>
              <a:solidFill>
                <a:srgbClr val="FFFFFF"/>
              </a:solidFill>
              <a:latin typeface="Montserrat"/>
              <a:ea typeface="Montserrat"/>
              <a:cs typeface="Montserrat"/>
              <a:sym typeface="Montserrat"/>
            </a:endParaRPr>
          </a:p>
          <a:p>
            <a:pPr marL="457200" lvl="0" indent="-317500" algn="l" rtl="0">
              <a:lnSpc>
                <a:spcPct val="100000"/>
              </a:lnSpc>
              <a:spcBef>
                <a:spcPts val="0"/>
              </a:spcBef>
              <a:spcAft>
                <a:spcPts val="0"/>
              </a:spcAft>
              <a:buClr>
                <a:srgbClr val="FFFFFF"/>
              </a:buClr>
              <a:buSzPts val="1400"/>
              <a:buFont typeface="Montserrat"/>
              <a:buChar char="●"/>
            </a:pPr>
            <a:r>
              <a:rPr lang="it" u="sng">
                <a:solidFill>
                  <a:schemeClr val="hlink"/>
                </a:solidFill>
                <a:latin typeface="Montserrat"/>
                <a:ea typeface="Montserrat"/>
                <a:cs typeface="Montserrat"/>
                <a:sym typeface="Montserrat"/>
                <a:hlinkClick r:id="rId4" action="ppaction://hlinksldjump"/>
              </a:rPr>
              <a:t>Panoramica Tech</a:t>
            </a:r>
            <a:endParaRPr>
              <a:solidFill>
                <a:srgbClr val="FFFFFF"/>
              </a:solidFill>
              <a:latin typeface="Montserrat"/>
              <a:ea typeface="Montserrat"/>
              <a:cs typeface="Montserrat"/>
              <a:sym typeface="Montserrat"/>
            </a:endParaRPr>
          </a:p>
          <a:p>
            <a:pPr marL="457200" lvl="0" indent="-317500" algn="l" rtl="0">
              <a:lnSpc>
                <a:spcPct val="100000"/>
              </a:lnSpc>
              <a:spcBef>
                <a:spcPts val="0"/>
              </a:spcBef>
              <a:spcAft>
                <a:spcPts val="0"/>
              </a:spcAft>
              <a:buClr>
                <a:srgbClr val="FFFFFF"/>
              </a:buClr>
              <a:buSzPts val="1400"/>
              <a:buFont typeface="Montserrat"/>
              <a:buChar char="●"/>
            </a:pPr>
            <a:r>
              <a:rPr lang="it" u="sng">
                <a:solidFill>
                  <a:schemeClr val="hlink"/>
                </a:solidFill>
                <a:latin typeface="Montserrat"/>
                <a:ea typeface="Montserrat"/>
                <a:cs typeface="Montserrat"/>
                <a:sym typeface="Montserrat"/>
                <a:hlinkClick r:id="rId5" action="ppaction://hlinksldjump"/>
              </a:rPr>
              <a:t>Il problema: interazione uomo macchina</a:t>
            </a:r>
            <a:endParaRPr>
              <a:solidFill>
                <a:srgbClr val="FFFFFF"/>
              </a:solidFill>
              <a:latin typeface="Montserrat"/>
              <a:ea typeface="Montserrat"/>
              <a:cs typeface="Montserrat"/>
              <a:sym typeface="Montserrat"/>
            </a:endParaRPr>
          </a:p>
          <a:p>
            <a:pPr marL="457200" lvl="0" indent="-317500" algn="l" rtl="0">
              <a:lnSpc>
                <a:spcPct val="100000"/>
              </a:lnSpc>
              <a:spcBef>
                <a:spcPts val="0"/>
              </a:spcBef>
              <a:spcAft>
                <a:spcPts val="0"/>
              </a:spcAft>
              <a:buClr>
                <a:srgbClr val="FFFFFF"/>
              </a:buClr>
              <a:buSzPts val="1400"/>
              <a:buFont typeface="Montserrat"/>
              <a:buChar char="●"/>
            </a:pPr>
            <a:r>
              <a:rPr lang="it" u="sng">
                <a:solidFill>
                  <a:schemeClr val="hlink"/>
                </a:solidFill>
                <a:latin typeface="Montserrat"/>
                <a:ea typeface="Montserrat"/>
                <a:cs typeface="Montserrat"/>
                <a:sym typeface="Montserrat"/>
                <a:hlinkClick r:id="rId6" action="ppaction://hlinksldjump"/>
              </a:rPr>
              <a:t>Il problema: pianificazione </a:t>
            </a:r>
            <a:endParaRPr sz="1800">
              <a:solidFill>
                <a:srgbClr val="FFFFFF"/>
              </a:solidFill>
              <a:latin typeface="Average"/>
              <a:ea typeface="Average"/>
              <a:cs typeface="Average"/>
              <a:sym typeface="Average"/>
            </a:endParaRPr>
          </a:p>
          <a:p>
            <a:pPr marL="457200" lvl="0" indent="-317500" algn="l" rtl="0">
              <a:lnSpc>
                <a:spcPct val="100000"/>
              </a:lnSpc>
              <a:spcBef>
                <a:spcPts val="0"/>
              </a:spcBef>
              <a:spcAft>
                <a:spcPts val="0"/>
              </a:spcAft>
              <a:buClr>
                <a:srgbClr val="FFFFFF"/>
              </a:buClr>
              <a:buSzPts val="1400"/>
              <a:buFont typeface="Montserrat"/>
              <a:buChar char="●"/>
            </a:pPr>
            <a:r>
              <a:rPr lang="it" u="sng">
                <a:solidFill>
                  <a:schemeClr val="hlink"/>
                </a:solidFill>
                <a:latin typeface="Montserrat"/>
                <a:ea typeface="Montserrat"/>
                <a:cs typeface="Montserrat"/>
                <a:sym typeface="Montserrat"/>
                <a:hlinkClick r:id="rId7" action="ppaction://hlinksldjump"/>
              </a:rPr>
              <a:t>Il modello</a:t>
            </a:r>
            <a:endParaRPr sz="1800">
              <a:solidFill>
                <a:srgbClr val="FFFFFF"/>
              </a:solidFill>
              <a:latin typeface="Average"/>
              <a:ea typeface="Average"/>
              <a:cs typeface="Average"/>
              <a:sym typeface="Average"/>
            </a:endParaRPr>
          </a:p>
          <a:p>
            <a:pPr marL="457200" lvl="0" indent="-317500" algn="l" rtl="0">
              <a:lnSpc>
                <a:spcPct val="100000"/>
              </a:lnSpc>
              <a:spcBef>
                <a:spcPts val="0"/>
              </a:spcBef>
              <a:spcAft>
                <a:spcPts val="0"/>
              </a:spcAft>
              <a:buClr>
                <a:srgbClr val="FFFFFF"/>
              </a:buClr>
              <a:buSzPts val="1400"/>
              <a:buFont typeface="Montserrat"/>
              <a:buChar char="●"/>
            </a:pPr>
            <a:r>
              <a:rPr lang="it" u="sng">
                <a:solidFill>
                  <a:schemeClr val="hlink"/>
                </a:solidFill>
                <a:latin typeface="Montserrat"/>
                <a:ea typeface="Montserrat"/>
                <a:cs typeface="Montserrat"/>
                <a:sym typeface="Montserrat"/>
                <a:hlinkClick r:id="rId8" action="ppaction://hlinksldjump"/>
              </a:rPr>
              <a:t>Possibili estensioni</a:t>
            </a:r>
            <a:endParaRPr>
              <a:solidFill>
                <a:srgbClr val="FFFFFF"/>
              </a:solidFill>
              <a:latin typeface="Montserrat"/>
              <a:ea typeface="Montserrat"/>
              <a:cs typeface="Montserrat"/>
              <a:sym typeface="Montserrat"/>
            </a:endParaRPr>
          </a:p>
          <a:p>
            <a:pPr marL="457200" lvl="0" indent="-317500" algn="l" rtl="0">
              <a:lnSpc>
                <a:spcPct val="100000"/>
              </a:lnSpc>
              <a:spcBef>
                <a:spcPts val="0"/>
              </a:spcBef>
              <a:spcAft>
                <a:spcPts val="0"/>
              </a:spcAft>
              <a:buClr>
                <a:srgbClr val="FFFFFF"/>
              </a:buClr>
              <a:buSzPts val="1400"/>
              <a:buFont typeface="Montserrat"/>
              <a:buChar char="●"/>
            </a:pPr>
            <a:r>
              <a:rPr lang="it" u="sng">
                <a:solidFill>
                  <a:schemeClr val="hlink"/>
                </a:solidFill>
                <a:latin typeface="Montserrat"/>
                <a:ea typeface="Montserrat"/>
                <a:cs typeface="Montserrat"/>
                <a:sym typeface="Montserrat"/>
                <a:hlinkClick r:id="rId9" action="ppaction://hlinksldjump"/>
              </a:rPr>
              <a:t>Esempio</a:t>
            </a:r>
            <a:endParaRPr>
              <a:solidFill>
                <a:srgbClr val="FFFFFF"/>
              </a:solidFill>
              <a:latin typeface="Montserrat"/>
              <a:ea typeface="Montserrat"/>
              <a:cs typeface="Montserrat"/>
              <a:sym typeface="Montserrat"/>
            </a:endParaRPr>
          </a:p>
          <a:p>
            <a:pPr marL="457200" lvl="0" indent="-317500" algn="l" rtl="0">
              <a:lnSpc>
                <a:spcPct val="100000"/>
              </a:lnSpc>
              <a:spcBef>
                <a:spcPts val="0"/>
              </a:spcBef>
              <a:spcAft>
                <a:spcPts val="0"/>
              </a:spcAft>
              <a:buClr>
                <a:srgbClr val="FFFFFF"/>
              </a:buClr>
              <a:buSzPts val="1400"/>
              <a:buFont typeface="Montserrat"/>
              <a:buChar char="●"/>
            </a:pPr>
            <a:r>
              <a:rPr lang="it" u="sng">
                <a:solidFill>
                  <a:schemeClr val="hlink"/>
                </a:solidFill>
                <a:latin typeface="Montserrat"/>
                <a:ea typeface="Montserrat"/>
                <a:cs typeface="Montserrat"/>
                <a:sym typeface="Montserrat"/>
                <a:hlinkClick r:id="rId10" action="ppaction://hlinksldjump"/>
              </a:rPr>
              <a:t>Manuale</a:t>
            </a:r>
            <a:endParaRPr>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Panoramica</a:t>
            </a:r>
            <a:endParaRPr/>
          </a:p>
        </p:txBody>
      </p:sp>
      <p:sp>
        <p:nvSpPr>
          <p:cNvPr id="241" name="Google Shape;241;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seguente progetto nasce come modello di risposta a una serie di problemi che si potrebbero riscontrare in diversi scenari.</a:t>
            </a:r>
            <a:endParaRPr/>
          </a:p>
          <a:p>
            <a:pPr marL="0" lvl="0" indent="0" algn="l" rtl="0">
              <a:spcBef>
                <a:spcPts val="1600"/>
              </a:spcBef>
              <a:spcAft>
                <a:spcPts val="0"/>
              </a:spcAft>
              <a:buNone/>
            </a:pPr>
            <a:r>
              <a:rPr lang="it"/>
              <a:t>I due concetti cardine alla base di ciò che è stato modellato sono i seguenti:</a:t>
            </a:r>
            <a:endParaRPr/>
          </a:p>
          <a:p>
            <a:pPr marL="457200" lvl="0" indent="-311150" algn="l" rtl="0">
              <a:spcBef>
                <a:spcPts val="1600"/>
              </a:spcBef>
              <a:spcAft>
                <a:spcPts val="0"/>
              </a:spcAft>
              <a:buSzPts val="1300"/>
              <a:buChar char="-"/>
            </a:pPr>
            <a:r>
              <a:rPr lang="it"/>
              <a:t>Come posso programmare dinamicamente una routine di esplorazione dei punti di interesse di uno spazio?</a:t>
            </a:r>
            <a:endParaRPr/>
          </a:p>
          <a:p>
            <a:pPr marL="457200" lvl="0" indent="-311150" algn="l" rtl="0">
              <a:spcBef>
                <a:spcPts val="0"/>
              </a:spcBef>
              <a:spcAft>
                <a:spcPts val="0"/>
              </a:spcAft>
              <a:buSzPts val="1300"/>
              <a:buChar char="-"/>
            </a:pPr>
            <a:r>
              <a:rPr lang="it"/>
              <a:t>Nel farlo, come posso fare in modo che questa dipenda da una precedente interazione uomo-macchina?</a:t>
            </a:r>
            <a:endParaRPr/>
          </a:p>
          <a:p>
            <a:pPr marL="0" lvl="0" indent="0" algn="l" rtl="0">
              <a:spcBef>
                <a:spcPts val="1600"/>
              </a:spcBef>
              <a:spcAft>
                <a:spcPts val="1600"/>
              </a:spcAft>
              <a:buNone/>
            </a:pPr>
            <a:r>
              <a:rPr lang="it"/>
              <a:t>Il modello Ordis tenta di fornire una soluzione quanto più comune alla classe di problemi ricoperta da queste due domande.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Panoramica Tech</a:t>
            </a:r>
            <a:endParaRPr/>
          </a:p>
        </p:txBody>
      </p:sp>
      <p:sp>
        <p:nvSpPr>
          <p:cNvPr id="247" name="Google Shape;247;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La scelta tecnologica è ricaduta sul game engine Unity (versione LTS 2022.3) per la sua enorme versatilità, sia per una modellazione agevole dello scenario, sia per l’enorme quantità di strumenti già presenti in qualità di API (soprattutto per la creazione di agenti intelligenti).</a:t>
            </a:r>
            <a:endParaRPr/>
          </a:p>
          <a:p>
            <a:pPr marL="0" lvl="0" indent="0" algn="l" rtl="0">
              <a:spcBef>
                <a:spcPts val="1600"/>
              </a:spcBef>
              <a:spcAft>
                <a:spcPts val="0"/>
              </a:spcAft>
              <a:buNone/>
            </a:pPr>
            <a:r>
              <a:rPr lang="it"/>
              <a:t>In particolare, sono stati fondamentali per lo svolgimento del progetto:</a:t>
            </a:r>
            <a:endParaRPr/>
          </a:p>
          <a:p>
            <a:pPr marL="457200" lvl="0" indent="-311150" algn="l" rtl="0">
              <a:spcBef>
                <a:spcPts val="1600"/>
              </a:spcBef>
              <a:spcAft>
                <a:spcPts val="0"/>
              </a:spcAft>
              <a:buSzPts val="1300"/>
              <a:buChar char="-"/>
            </a:pPr>
            <a:r>
              <a:rPr lang="it"/>
              <a:t>Classe NavMesh per segnalazione di ostacoli, pianificazione del percorso e tracciamento del goal</a:t>
            </a:r>
            <a:endParaRPr/>
          </a:p>
          <a:p>
            <a:pPr marL="457200" lvl="0" indent="-311150" algn="l" rtl="0">
              <a:spcBef>
                <a:spcPts val="0"/>
              </a:spcBef>
              <a:spcAft>
                <a:spcPts val="0"/>
              </a:spcAft>
              <a:buSzPts val="1300"/>
              <a:buChar char="-"/>
            </a:pPr>
            <a:r>
              <a:rPr lang="it"/>
              <a:t>Classe pre esistente per l’interfacciamento con la piattaforma HuggingFace (su cui risiedono una moltitudine di modelli per la risoluzione di diversi problemi)</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problema: interazione uomo macchina</a:t>
            </a:r>
            <a:endParaRPr/>
          </a:p>
        </p:txBody>
      </p:sp>
      <p:sp>
        <p:nvSpPr>
          <p:cNvPr id="253" name="Google Shape;253;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L’interazione tra l’elemento umano e l’agente è reso possibile grazie alla presenza di componenti Unity per l’input testuale: alla pressione di un tasto, viene infatti aperta una console per l’inserimento della richiesta dell’utente.</a:t>
            </a:r>
            <a:endParaRPr/>
          </a:p>
          <a:p>
            <a:pPr marL="0" lvl="0" indent="0" algn="l" rtl="0">
              <a:spcBef>
                <a:spcPts val="1600"/>
              </a:spcBef>
              <a:spcAft>
                <a:spcPts val="0"/>
              </a:spcAft>
              <a:buNone/>
            </a:pPr>
            <a:r>
              <a:rPr lang="it"/>
              <a:t>Il modello è stato progettato per accettare un numero finito di goal da ricercare nei punti di interesse (che sono fissi nella scena), nel nostro caso tre:</a:t>
            </a:r>
            <a:endParaRPr/>
          </a:p>
          <a:p>
            <a:pPr marL="457200" lvl="0" indent="-311150" algn="l" rtl="0">
              <a:spcBef>
                <a:spcPts val="1600"/>
              </a:spcBef>
              <a:spcAft>
                <a:spcPts val="0"/>
              </a:spcAft>
              <a:buSzPts val="1300"/>
              <a:buChar char="-"/>
            </a:pPr>
            <a:r>
              <a:rPr lang="it"/>
              <a:t>book</a:t>
            </a:r>
            <a:endParaRPr/>
          </a:p>
          <a:p>
            <a:pPr marL="457200" lvl="0" indent="-311150" algn="l" rtl="0">
              <a:spcBef>
                <a:spcPts val="0"/>
              </a:spcBef>
              <a:spcAft>
                <a:spcPts val="0"/>
              </a:spcAft>
              <a:buSzPts val="1300"/>
              <a:buChar char="-"/>
            </a:pPr>
            <a:r>
              <a:rPr lang="it"/>
              <a:t>bottle</a:t>
            </a:r>
            <a:endParaRPr/>
          </a:p>
          <a:p>
            <a:pPr marL="457200" lvl="0" indent="-311150" algn="l" rtl="0">
              <a:spcBef>
                <a:spcPts val="0"/>
              </a:spcBef>
              <a:spcAft>
                <a:spcPts val="0"/>
              </a:spcAft>
              <a:buSzPts val="1300"/>
              <a:buChar char="-"/>
            </a:pPr>
            <a:r>
              <a:rPr lang="it"/>
              <a:t>rock</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problema: interazione uomo macchina</a:t>
            </a:r>
            <a:endParaRPr/>
          </a:p>
        </p:txBody>
      </p:sp>
      <p:sp>
        <p:nvSpPr>
          <p:cNvPr id="259" name="Google Shape;259;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In seguito all’inserimento dell’input da parte dell’utente, un modello per i task di Sentence Similarity accetterà una serie di candidati e l’input dell’utente, per poi restituire la confidenza che ogni candidato sia il match corretto per il nostro input.</a:t>
            </a:r>
            <a:endParaRPr/>
          </a:p>
          <a:p>
            <a:pPr marL="0" lvl="0" indent="0" algn="l" rtl="0">
              <a:spcBef>
                <a:spcPts val="1600"/>
              </a:spcBef>
              <a:spcAft>
                <a:spcPts val="0"/>
              </a:spcAft>
              <a:buNone/>
            </a:pPr>
            <a:r>
              <a:rPr lang="it"/>
              <a:t>Nel nostro caso, per esempio, nel caso in cui volessimo ricercare tutti gli oggetti </a:t>
            </a:r>
            <a:r>
              <a:rPr lang="it" i="1"/>
              <a:t>bottle</a:t>
            </a:r>
            <a:r>
              <a:rPr lang="it"/>
              <a:t>, potremmo semplicemente chiedere al modello di cercarci un drink, oppure nel caso di </a:t>
            </a:r>
            <a:r>
              <a:rPr lang="it" i="1"/>
              <a:t>book</a:t>
            </a:r>
            <a:r>
              <a:rPr lang="it"/>
              <a:t> di cercare qualcosa da leggere per svagarci.</a:t>
            </a:r>
            <a:endParaRPr/>
          </a:p>
          <a:p>
            <a:pPr marL="0" lvl="0" indent="0" algn="l" rtl="0">
              <a:spcBef>
                <a:spcPts val="1600"/>
              </a:spcBef>
              <a:spcAft>
                <a:spcPts val="1600"/>
              </a:spcAft>
              <a:buNone/>
            </a:pPr>
            <a:r>
              <a:rPr lang="it"/>
              <a:t>Il modello è ovviamente stato programmato per scegliere l’opzione con confidenza maggiore.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problema: pianificazione</a:t>
            </a:r>
            <a:endParaRPr/>
          </a:p>
        </p:txBody>
      </p:sp>
      <p:sp>
        <p:nvSpPr>
          <p:cNvPr id="265" name="Google Shape;265;p23"/>
          <p:cNvSpPr txBox="1">
            <a:spLocks noGrp="1"/>
          </p:cNvSpPr>
          <p:nvPr>
            <p:ph type="body" idx="1"/>
          </p:nvPr>
        </p:nvSpPr>
        <p:spPr>
          <a:xfrm>
            <a:off x="1297500" y="981000"/>
            <a:ext cx="7038900" cy="40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Una volta svolto questo step di “traduzione” della richiesta, l’agente sa qual è il suo goal, e sa quindi su cosa concentrarsi, scartando tutto il resto.</a:t>
            </a:r>
            <a:endParaRPr/>
          </a:p>
          <a:p>
            <a:pPr marL="0" lvl="0" indent="0" algn="l" rtl="0">
              <a:spcBef>
                <a:spcPts val="1600"/>
              </a:spcBef>
              <a:spcAft>
                <a:spcPts val="0"/>
              </a:spcAft>
              <a:buNone/>
            </a:pPr>
            <a:r>
              <a:rPr lang="it"/>
              <a:t>Possiamo quindi procedere a pianificare il moto dell’agente seguendo un comportamento ben preciso quanto generico: dovremo visitare tutti i punti di interesse dei goal.</a:t>
            </a:r>
            <a:endParaRPr/>
          </a:p>
          <a:p>
            <a:pPr marL="0" lvl="0" indent="0" algn="l" rtl="0">
              <a:spcBef>
                <a:spcPts val="1600"/>
              </a:spcBef>
              <a:spcAft>
                <a:spcPts val="0"/>
              </a:spcAft>
              <a:buNone/>
            </a:pPr>
            <a:r>
              <a:rPr lang="it"/>
              <a:t>La pianificazione del moto dell’agente è stata pensata in due micro-fasi:</a:t>
            </a:r>
            <a:endParaRPr/>
          </a:p>
          <a:p>
            <a:pPr marL="457200" lvl="0" indent="-311150" algn="l" rtl="0">
              <a:spcBef>
                <a:spcPts val="1600"/>
              </a:spcBef>
              <a:spcAft>
                <a:spcPts val="0"/>
              </a:spcAft>
              <a:buSzPts val="1300"/>
              <a:buChar char="-"/>
            </a:pPr>
            <a:r>
              <a:rPr lang="it"/>
              <a:t>la prima si svolge quando l’agente riceve il tag da ricercare come identificativo del goal, in cui computa una lista ordinata delle </a:t>
            </a:r>
            <a:r>
              <a:rPr lang="it" b="1"/>
              <a:t>poisizioni </a:t>
            </a:r>
            <a:r>
              <a:rPr lang="it"/>
              <a:t>dei goal dal più vicino al più lontano;</a:t>
            </a:r>
            <a:endParaRPr/>
          </a:p>
          <a:p>
            <a:pPr marL="457200" lvl="0" indent="-311150" algn="l" rtl="0">
              <a:spcBef>
                <a:spcPts val="0"/>
              </a:spcBef>
              <a:spcAft>
                <a:spcPts val="0"/>
              </a:spcAft>
              <a:buSzPts val="1300"/>
              <a:buChar char="-"/>
            </a:pPr>
            <a:r>
              <a:rPr lang="it"/>
              <a:t>una seconda che prevede:</a:t>
            </a:r>
            <a:endParaRPr/>
          </a:p>
          <a:p>
            <a:pPr marL="914400" lvl="1" indent="-298450" algn="l" rtl="0">
              <a:spcBef>
                <a:spcPts val="0"/>
              </a:spcBef>
              <a:spcAft>
                <a:spcPts val="0"/>
              </a:spcAft>
              <a:buSzPts val="1100"/>
              <a:buChar char="-"/>
            </a:pPr>
            <a:r>
              <a:rPr lang="it" sz="1300"/>
              <a:t>Prelevamento primo nodo dalla lista dei goal</a:t>
            </a:r>
            <a:endParaRPr sz="1300"/>
          </a:p>
          <a:p>
            <a:pPr marL="914400" lvl="1" indent="-298450" algn="l" rtl="0">
              <a:spcBef>
                <a:spcPts val="0"/>
              </a:spcBef>
              <a:spcAft>
                <a:spcPts val="0"/>
              </a:spcAft>
              <a:buSzPts val="1100"/>
              <a:buChar char="-"/>
            </a:pPr>
            <a:r>
              <a:rPr lang="it" sz="1300"/>
              <a:t>Pianificazione percorso verso di esso</a:t>
            </a:r>
            <a:r>
              <a:rPr lang="it"/>
              <a:t> </a:t>
            </a:r>
            <a:endParaRPr/>
          </a:p>
          <a:p>
            <a:pPr marL="0" lvl="0" indent="0" algn="l" rtl="0">
              <a:spcBef>
                <a:spcPts val="1600"/>
              </a:spcBef>
              <a:spcAft>
                <a:spcPts val="1600"/>
              </a:spcAft>
              <a:buNone/>
            </a:pPr>
            <a:r>
              <a:rPr lang="it"/>
              <a:t>Per il calcolo della distanza, modelliamo il processo attraverso un grafo.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problema: pianificazione</a:t>
            </a:r>
            <a:endParaRPr/>
          </a:p>
        </p:txBody>
      </p:sp>
      <p:sp>
        <p:nvSpPr>
          <p:cNvPr id="271" name="Google Shape;271;p24"/>
          <p:cNvSpPr txBox="1">
            <a:spLocks noGrp="1"/>
          </p:cNvSpPr>
          <p:nvPr>
            <p:ph type="body" idx="1"/>
          </p:nvPr>
        </p:nvSpPr>
        <p:spPr>
          <a:xfrm>
            <a:off x="1106200" y="981000"/>
            <a:ext cx="4204200" cy="40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Nella ricerca del percorso più breve verso un goal, tenendo conto ovviamente delle dimensioni dell’agente (modellato per avere altezza e ampiezza ben definiti), andiamo a cercare gli angoli in cui l’agente dovrà effettuare una rotazione, per poi proseguire dritto verso il prossimo punto, finchè non arriva al goal.</a:t>
            </a:r>
            <a:endParaRPr/>
          </a:p>
          <a:p>
            <a:pPr marL="0" lvl="0" indent="0" algn="l" rtl="0">
              <a:spcBef>
                <a:spcPts val="1600"/>
              </a:spcBef>
              <a:spcAft>
                <a:spcPts val="0"/>
              </a:spcAft>
              <a:buNone/>
            </a:pPr>
            <a:r>
              <a:rPr lang="it"/>
              <a:t>Se la distanza per raggiungere un punto xi è ci, con n punti e relativi n costi, allora il costo del path verso quel goal sarà uguale a:</a:t>
            </a:r>
            <a:endParaRPr/>
          </a:p>
          <a:p>
            <a:pPr marL="0" lvl="0" indent="0" algn="l" rtl="0">
              <a:spcBef>
                <a:spcPts val="1600"/>
              </a:spcBef>
              <a:spcAft>
                <a:spcPts val="0"/>
              </a:spcAft>
              <a:buNone/>
            </a:pPr>
            <a:r>
              <a:rPr lang="it" sz="1500"/>
              <a:t>Path = { (x</a:t>
            </a:r>
            <a:r>
              <a:rPr lang="it" sz="1500" baseline="30000"/>
              <a:t>i</a:t>
            </a:r>
            <a:r>
              <a:rPr lang="it" sz="1500"/>
              <a:t>, c</a:t>
            </a:r>
            <a:r>
              <a:rPr lang="it" sz="1500" baseline="30000"/>
              <a:t>i</a:t>
            </a:r>
            <a:r>
              <a:rPr lang="it" sz="1500"/>
              <a:t>) + (x</a:t>
            </a:r>
            <a:r>
              <a:rPr lang="it" sz="1500" baseline="30000"/>
              <a:t>i+1</a:t>
            </a:r>
            <a:r>
              <a:rPr lang="it" sz="1500"/>
              <a:t>, c</a:t>
            </a:r>
            <a:r>
              <a:rPr lang="it" sz="1500" baseline="30000"/>
              <a:t>i+1</a:t>
            </a:r>
            <a:r>
              <a:rPr lang="it" sz="1500"/>
              <a:t>) + … + (x</a:t>
            </a:r>
            <a:r>
              <a:rPr lang="it" sz="1500" baseline="30000"/>
              <a:t>n</a:t>
            </a:r>
            <a:r>
              <a:rPr lang="it" sz="1500"/>
              <a:t>, c</a:t>
            </a:r>
            <a:r>
              <a:rPr lang="it" sz="1500" baseline="30000"/>
              <a:t>n</a:t>
            </a:r>
            <a:r>
              <a:rPr lang="it" sz="1500"/>
              <a:t>) }</a:t>
            </a:r>
            <a:endParaRPr sz="1500"/>
          </a:p>
          <a:p>
            <a:pPr marL="0" lvl="0" indent="0" algn="l" rtl="0">
              <a:spcBef>
                <a:spcPts val="1600"/>
              </a:spcBef>
              <a:spcAft>
                <a:spcPts val="1600"/>
              </a:spcAft>
              <a:buNone/>
            </a:pPr>
            <a:r>
              <a:rPr lang="it"/>
              <a:t>Dove c</a:t>
            </a:r>
            <a:r>
              <a:rPr lang="it" baseline="30000"/>
              <a:t>i</a:t>
            </a:r>
            <a:r>
              <a:rPr lang="it"/>
              <a:t> è la distanza vettoriale tra il punto precedente e l’i-esimo punto.</a:t>
            </a:r>
            <a:endParaRPr/>
          </a:p>
        </p:txBody>
      </p:sp>
      <p:pic>
        <p:nvPicPr>
          <p:cNvPr id="272" name="Google Shape;272;p24"/>
          <p:cNvPicPr preferRelativeResize="0"/>
          <p:nvPr/>
        </p:nvPicPr>
        <p:blipFill>
          <a:blip r:embed="rId3">
            <a:alphaModFix/>
          </a:blip>
          <a:stretch>
            <a:fillRect/>
          </a:stretch>
        </p:blipFill>
        <p:spPr>
          <a:xfrm>
            <a:off x="5850375" y="1269038"/>
            <a:ext cx="2486025" cy="3438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Il problema: pianificazione</a:t>
            </a:r>
            <a:endParaRPr/>
          </a:p>
        </p:txBody>
      </p:sp>
      <p:sp>
        <p:nvSpPr>
          <p:cNvPr id="278" name="Google Shape;278;p25"/>
          <p:cNvSpPr txBox="1">
            <a:spLocks noGrp="1"/>
          </p:cNvSpPr>
          <p:nvPr>
            <p:ph type="body" idx="1"/>
          </p:nvPr>
        </p:nvSpPr>
        <p:spPr>
          <a:xfrm>
            <a:off x="1297500" y="886450"/>
            <a:ext cx="68076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a:t>La pianificazione del moto dell’agente può essere descritta dallo pseudocodice che segue:</a:t>
            </a:r>
            <a:endParaRPr/>
          </a:p>
          <a:p>
            <a:pPr marL="0" lvl="0" indent="0" algn="l" rtl="0">
              <a:spcBef>
                <a:spcPts val="1600"/>
              </a:spcBef>
              <a:spcAft>
                <a:spcPts val="1600"/>
              </a:spcAft>
              <a:buNone/>
            </a:pPr>
            <a:endParaRPr/>
          </a:p>
        </p:txBody>
      </p:sp>
      <p:sp>
        <p:nvSpPr>
          <p:cNvPr id="279" name="Google Shape;279;p25"/>
          <p:cNvSpPr txBox="1">
            <a:spLocks noGrp="1"/>
          </p:cNvSpPr>
          <p:nvPr>
            <p:ph type="body" idx="1"/>
          </p:nvPr>
        </p:nvSpPr>
        <p:spPr>
          <a:xfrm>
            <a:off x="1379450" y="1543050"/>
            <a:ext cx="5985900" cy="2783100"/>
          </a:xfrm>
          <a:prstGeom prst="rect">
            <a:avLst/>
          </a:prstGeom>
          <a:solidFill>
            <a:schemeClr val="lt1"/>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50000"/>
              </a:lnSpc>
              <a:spcBef>
                <a:spcPts val="0"/>
              </a:spcBef>
              <a:spcAft>
                <a:spcPts val="0"/>
              </a:spcAft>
              <a:buNone/>
            </a:pPr>
            <a:r>
              <a:rPr lang="it" sz="1400">
                <a:solidFill>
                  <a:schemeClr val="dk1"/>
                </a:solidFill>
              </a:rPr>
              <a:t>bool searchState = false;</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Agent ordis;</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List&lt;Goal&gt; goalsList = List&lt;Goal&gt;(); // PlanPath populate the list at runtime</a:t>
            </a:r>
            <a:endParaRPr sz="1400">
              <a:solidFill>
                <a:schemeClr val="dk1"/>
              </a:solidFill>
            </a:endParaRPr>
          </a:p>
          <a:p>
            <a:pPr marL="0" lvl="0" indent="0" algn="l" rtl="0">
              <a:lnSpc>
                <a:spcPct val="50000"/>
              </a:lnSpc>
              <a:spcBef>
                <a:spcPts val="1600"/>
              </a:spcBef>
              <a:spcAft>
                <a:spcPts val="0"/>
              </a:spcAft>
              <a:buNone/>
            </a:pP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List&lt;Goal&gt; PlanPath(string goal){</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List&lt;Goal&gt; goals= findGoalsWithTag(goal);</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 sort goals by path cost from agent to goal</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    return goals;</a:t>
            </a:r>
            <a:endParaRPr sz="1400">
              <a:solidFill>
                <a:schemeClr val="dk1"/>
              </a:solidFill>
            </a:endParaRPr>
          </a:p>
          <a:p>
            <a:pPr marL="0" lvl="0" indent="0" algn="l" rtl="0">
              <a:lnSpc>
                <a:spcPct val="50000"/>
              </a:lnSpc>
              <a:spcBef>
                <a:spcPts val="1600"/>
              </a:spcBef>
              <a:spcAft>
                <a:spcPts val="0"/>
              </a:spcAft>
              <a:buNone/>
            </a:pPr>
            <a:r>
              <a:rPr lang="it" sz="1400">
                <a:solidFill>
                  <a:schemeClr val="dk1"/>
                </a:solidFill>
              </a:rPr>
              <a:t>}</a:t>
            </a:r>
            <a:endParaRPr sz="1400">
              <a:solidFill>
                <a:schemeClr val="dk1"/>
              </a:solidFill>
            </a:endParaRPr>
          </a:p>
          <a:p>
            <a:pPr marL="0" lvl="0" indent="0" algn="l" rtl="0">
              <a:lnSpc>
                <a:spcPct val="50000"/>
              </a:lnSpc>
              <a:spcBef>
                <a:spcPts val="1600"/>
              </a:spcBef>
              <a:spcAft>
                <a:spcPts val="1600"/>
              </a:spcAft>
              <a:buNone/>
            </a:pPr>
            <a:endParaRPr sz="1400">
              <a:solidFill>
                <a:schemeClr val="dk1"/>
              </a:solidFill>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1136</Words>
  <Application>Microsoft Office PowerPoint</Application>
  <PresentationFormat>Presentazione su schermo (16:9)</PresentationFormat>
  <Paragraphs>104</Paragraphs>
  <Slides>16</Slides>
  <Notes>16</Notes>
  <HiddenSlides>0</HiddenSlides>
  <MMClips>1</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16</vt:i4>
      </vt:variant>
    </vt:vector>
  </HeadingPairs>
  <TitlesOfParts>
    <vt:vector size="22" baseType="lpstr">
      <vt:lpstr>Average</vt:lpstr>
      <vt:lpstr>Roboto</vt:lpstr>
      <vt:lpstr>Arial</vt:lpstr>
      <vt:lpstr>Montserrat</vt:lpstr>
      <vt:lpstr>Lato</vt:lpstr>
      <vt:lpstr>Focus</vt:lpstr>
      <vt:lpstr>Presentazione modello Ordis</vt:lpstr>
      <vt:lpstr>Presentazione standard di PowerPoint</vt:lpstr>
      <vt:lpstr>Panoramica</vt:lpstr>
      <vt:lpstr>Panoramica Tech</vt:lpstr>
      <vt:lpstr>Il problema: interazione uomo macchina</vt:lpstr>
      <vt:lpstr>Il problema: interazione uomo macchina</vt:lpstr>
      <vt:lpstr>Il problema: pianificazione</vt:lpstr>
      <vt:lpstr>Il problema: pianificazione</vt:lpstr>
      <vt:lpstr>Il problema: pianificazione</vt:lpstr>
      <vt:lpstr>Il problema: pianificazione</vt:lpstr>
      <vt:lpstr>Il problema: pianificazione</vt:lpstr>
      <vt:lpstr>Il modello</vt:lpstr>
      <vt:lpstr>Il modello</vt:lpstr>
      <vt:lpstr>Possibili estensioni</vt:lpstr>
      <vt:lpstr>Esempio</vt:lpstr>
      <vt:lpstr>Manuale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modello Ordis</dc:title>
  <cp:lastModifiedBy>EMANUELE MUZIO</cp:lastModifiedBy>
  <cp:revision>1</cp:revision>
  <dcterms:modified xsi:type="dcterms:W3CDTF">2024-03-28T22:33:45Z</dcterms:modified>
</cp:coreProperties>
</file>